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7"/>
  </p:notesMasterIdLst>
  <p:sldIdLst>
    <p:sldId id="258" r:id="rId5"/>
    <p:sldId id="295" r:id="rId6"/>
    <p:sldId id="434" r:id="rId7"/>
    <p:sldId id="435" r:id="rId8"/>
    <p:sldId id="437" r:id="rId9"/>
    <p:sldId id="438" r:id="rId10"/>
    <p:sldId id="443" r:id="rId11"/>
    <p:sldId id="444" r:id="rId12"/>
    <p:sldId id="439" r:id="rId13"/>
    <p:sldId id="440" r:id="rId14"/>
    <p:sldId id="442" r:id="rId15"/>
    <p:sldId id="273" r:id="rId16"/>
  </p:sldIdLst>
  <p:sldSz cx="24387175" cy="13716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B62F6B9-D86B-4DA7-A4B4-69264030E3CD}">
          <p14:sldIdLst>
            <p14:sldId id="258"/>
            <p14:sldId id="295"/>
            <p14:sldId id="434"/>
            <p14:sldId id="435"/>
            <p14:sldId id="437"/>
            <p14:sldId id="438"/>
            <p14:sldId id="443"/>
            <p14:sldId id="444"/>
            <p14:sldId id="439"/>
            <p14:sldId id="440"/>
            <p14:sldId id="442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62"/>
    <p:restoredTop sz="94694"/>
  </p:normalViewPr>
  <p:slideViewPr>
    <p:cSldViewPr snapToGrid="0">
      <p:cViewPr varScale="1">
        <p:scale>
          <a:sx n="51" d="100"/>
          <a:sy n="51" d="100"/>
        </p:scale>
        <p:origin x="28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4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jpeg>
</file>

<file path=ppt/media/image11.png>
</file>

<file path=ppt/media/image12.png>
</file>

<file path=ppt/media/image13.png>
</file>

<file path=ppt/media/image14.svg>
</file>

<file path=ppt/media/image15.png>
</file>

<file path=ppt/media/image16.jpe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sv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F43C7158-3EDA-D449-8D0F-DA0A67645948}" type="datetimeFigureOut">
              <a:rPr lang="en-US" smtClean="0"/>
              <a:t>3/9/23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90E28C9E-AFDC-3345-9ED4-F0F60104F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5129908" cy="8531688"/>
          </a:xfrm>
          <a:prstGeom prst="roundRect">
            <a:avLst>
              <a:gd name="adj" fmla="val 668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C1ED45-D031-B94A-BAB1-482F24228794}"/>
              </a:ext>
            </a:extLst>
          </p:cNvPr>
          <p:cNvSpPr>
            <a:spLocks noChangeAspect="1"/>
          </p:cNvSpPr>
          <p:nvPr userDrawn="1"/>
        </p:nvSpPr>
        <p:spPr>
          <a:xfrm>
            <a:off x="16183637" y="9013230"/>
            <a:ext cx="3257669" cy="3257669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B531EC2-BD07-9544-89FF-31AE4C23EC5E}"/>
              </a:ext>
            </a:extLst>
          </p:cNvPr>
          <p:cNvSpPr>
            <a:spLocks noChangeAspect="1"/>
          </p:cNvSpPr>
          <p:nvPr userDrawn="1"/>
        </p:nvSpPr>
        <p:spPr>
          <a:xfrm>
            <a:off x="21320100" y="4425142"/>
            <a:ext cx="3608615" cy="36086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B1EF47-5F45-A042-A683-AA31B481CD13}"/>
              </a:ext>
            </a:extLst>
          </p:cNvPr>
          <p:cNvSpPr>
            <a:spLocks noChangeAspect="1"/>
          </p:cNvSpPr>
          <p:nvPr userDrawn="1"/>
        </p:nvSpPr>
        <p:spPr>
          <a:xfrm>
            <a:off x="17762247" y="5257042"/>
            <a:ext cx="5917515" cy="59175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E4030-1079-0643-B091-D5D05B6A1734}"/>
              </a:ext>
            </a:extLst>
          </p:cNvPr>
          <p:cNvSpPr>
            <a:spLocks noChangeAspect="1"/>
          </p:cNvSpPr>
          <p:nvPr userDrawn="1"/>
        </p:nvSpPr>
        <p:spPr>
          <a:xfrm>
            <a:off x="16489928" y="351150"/>
            <a:ext cx="6658628" cy="66586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522722A-C71E-C24E-832F-3645EE12FC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05779" y="906822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48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CEF126B-F56C-6046-9078-242D284DDA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78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5129908" cy="8531688"/>
          </a:xfrm>
          <a:prstGeom prst="roundRect">
            <a:avLst>
              <a:gd name="adj" fmla="val 668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C1ED45-D031-B94A-BAB1-482F24228794}"/>
              </a:ext>
            </a:extLst>
          </p:cNvPr>
          <p:cNvSpPr/>
          <p:nvPr userDrawn="1"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B531EC2-BD07-9544-89FF-31AE4C23EC5E}"/>
              </a:ext>
            </a:extLst>
          </p:cNvPr>
          <p:cNvSpPr/>
          <p:nvPr userDrawn="1"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B1EF47-5F45-A042-A683-AA31B481CD13}"/>
              </a:ext>
            </a:extLst>
          </p:cNvPr>
          <p:cNvSpPr/>
          <p:nvPr userDrawn="1"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6CE7C0DB-9E0D-0A4E-938B-2E797BB200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835854"/>
            <a:ext cx="6148471" cy="195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484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5129908" cy="8531688"/>
          </a:xfrm>
          <a:prstGeom prst="roundRect">
            <a:avLst>
              <a:gd name="adj" fmla="val 6683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39EC2AA-D970-C448-A073-121286DBD6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76618" y="835854"/>
            <a:ext cx="6148471" cy="1956331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0C5D54B-A58F-EC4D-AA02-F28EF11FB1FD}"/>
              </a:ext>
            </a:extLst>
          </p:cNvPr>
          <p:cNvSpPr/>
          <p:nvPr userDrawn="1"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DB51D0-EFE0-9143-AB1E-054D0CA220CB}"/>
              </a:ext>
            </a:extLst>
          </p:cNvPr>
          <p:cNvSpPr/>
          <p:nvPr userDrawn="1"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2C0393C-CCFF-344F-BF7E-2B815CA8D24F}"/>
              </a:ext>
            </a:extLst>
          </p:cNvPr>
          <p:cNvSpPr/>
          <p:nvPr userDrawn="1"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659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3CE94A48-21EC-9043-A425-EFF17FBDBA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727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D33483-5DC1-4919-B94C-777794C8A7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E779818-F140-9546-B82F-B1DC522CC4CB}"/>
              </a:ext>
            </a:extLst>
          </p:cNvPr>
          <p:cNvSpPr/>
          <p:nvPr userDrawn="1"/>
        </p:nvSpPr>
        <p:spPr>
          <a:xfrm>
            <a:off x="0" y="564204"/>
            <a:ext cx="24387175" cy="5466945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44CB57B-FDB9-DD49-A397-36CE873A547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023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CD72061-B2C2-AC4B-B221-A92BDD95E9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835854"/>
            <a:ext cx="6148471" cy="195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3400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1FDB6C-806C-4135-BCBC-52AC466F48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991DA25-90B4-A443-A658-5D5A83696BD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9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B5E1CCF-F416-2440-906B-96A2A7952F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2245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5" y="730251"/>
            <a:ext cx="21033938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61FF98D-1061-9248-8754-0013875997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794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FFC5743-7400-D642-9870-E0DE7D4E9D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41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0" name="Freeform 19">
            <a:extLst>
              <a:ext uri="{FF2B5EF4-FFF2-40B4-BE49-F238E27FC236}">
                <a16:creationId xmlns:a16="http://schemas.microsoft.com/office/drawing/2014/main" id="{67DCEFF5-0D7E-ED41-AB7F-7D0FBD83F9E6}"/>
              </a:ext>
            </a:extLst>
          </p:cNvPr>
          <p:cNvSpPr/>
          <p:nvPr userDrawn="1"/>
        </p:nvSpPr>
        <p:spPr>
          <a:xfrm>
            <a:off x="861219" y="3595738"/>
            <a:ext cx="25129909" cy="8531688"/>
          </a:xfrm>
          <a:custGeom>
            <a:avLst/>
            <a:gdLst>
              <a:gd name="connsiteX0" fmla="*/ 570174 w 25129909"/>
              <a:gd name="connsiteY0" fmla="*/ 0 h 8531688"/>
              <a:gd name="connsiteX1" fmla="*/ 15632987 w 25129909"/>
              <a:gd name="connsiteY1" fmla="*/ 0 h 8531688"/>
              <a:gd name="connsiteX2" fmla="*/ 15628709 w 25129909"/>
              <a:gd name="connsiteY2" fmla="*/ 84726 h 8531688"/>
              <a:gd name="connsiteX3" fmla="*/ 18958023 w 25129909"/>
              <a:gd name="connsiteY3" fmla="*/ 3414040 h 8531688"/>
              <a:gd name="connsiteX4" fmla="*/ 22287337 w 25129909"/>
              <a:gd name="connsiteY4" fmla="*/ 84726 h 8531688"/>
              <a:gd name="connsiteX5" fmla="*/ 22283059 w 25129909"/>
              <a:gd name="connsiteY5" fmla="*/ 0 h 8531688"/>
              <a:gd name="connsiteX6" fmla="*/ 24559737 w 25129909"/>
              <a:gd name="connsiteY6" fmla="*/ 0 h 8531688"/>
              <a:gd name="connsiteX7" fmla="*/ 25129909 w 25129909"/>
              <a:gd name="connsiteY7" fmla="*/ 570173 h 8531688"/>
              <a:gd name="connsiteX8" fmla="*/ 25129909 w 25129909"/>
              <a:gd name="connsiteY8" fmla="*/ 7961515 h 8531688"/>
              <a:gd name="connsiteX9" fmla="*/ 24559737 w 25129909"/>
              <a:gd name="connsiteY9" fmla="*/ 8531688 h 8531688"/>
              <a:gd name="connsiteX10" fmla="*/ 570174 w 25129909"/>
              <a:gd name="connsiteY10" fmla="*/ 8531688 h 8531688"/>
              <a:gd name="connsiteX11" fmla="*/ 0 w 25129909"/>
              <a:gd name="connsiteY11" fmla="*/ 7961515 h 8531688"/>
              <a:gd name="connsiteX12" fmla="*/ 0 w 25129909"/>
              <a:gd name="connsiteY12" fmla="*/ 570173 h 8531688"/>
              <a:gd name="connsiteX13" fmla="*/ 570174 w 25129909"/>
              <a:gd name="connsiteY13" fmla="*/ 0 h 8531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129909" h="8531688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9E0E56EE-00B1-6C4C-9C45-C68FA4C4DCA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5779" y="913387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659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2CFA138-28A4-D644-AF2B-9444858492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78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8914314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0CA752F-4157-1F49-9BD9-6341ACA14C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72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D33483-5DC1-4919-B94C-777794C8A7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17" name="Freeform 16">
            <a:extLst>
              <a:ext uri="{FF2B5EF4-FFF2-40B4-BE49-F238E27FC236}">
                <a16:creationId xmlns:a16="http://schemas.microsoft.com/office/drawing/2014/main" id="{962299F1-A818-E549-B104-1D7345A9E9C5}"/>
              </a:ext>
            </a:extLst>
          </p:cNvPr>
          <p:cNvSpPr/>
          <p:nvPr userDrawn="1"/>
        </p:nvSpPr>
        <p:spPr>
          <a:xfrm>
            <a:off x="50103" y="564204"/>
            <a:ext cx="24387176" cy="5466945"/>
          </a:xfrm>
          <a:custGeom>
            <a:avLst/>
            <a:gdLst>
              <a:gd name="connsiteX0" fmla="*/ 0 w 24387176"/>
              <a:gd name="connsiteY0" fmla="*/ 0 h 5466945"/>
              <a:gd name="connsiteX1" fmla="*/ 21570558 w 24387176"/>
              <a:gd name="connsiteY1" fmla="*/ 0 h 5466945"/>
              <a:gd name="connsiteX2" fmla="*/ 21515138 w 24387176"/>
              <a:gd name="connsiteY2" fmla="*/ 41442 h 5466945"/>
              <a:gd name="connsiteX3" fmla="*/ 20831244 w 24387176"/>
              <a:gd name="connsiteY3" fmla="*/ 1491610 h 5466945"/>
              <a:gd name="connsiteX4" fmla="*/ 22710556 w 24387176"/>
              <a:gd name="connsiteY4" fmla="*/ 3370921 h 5466945"/>
              <a:gd name="connsiteX5" fmla="*/ 24363046 w 24387176"/>
              <a:gd name="connsiteY5" fmla="*/ 2387401 h 5466945"/>
              <a:gd name="connsiteX6" fmla="*/ 24387176 w 24387176"/>
              <a:gd name="connsiteY6" fmla="*/ 2337309 h 5466945"/>
              <a:gd name="connsiteX7" fmla="*/ 24387176 w 24387176"/>
              <a:gd name="connsiteY7" fmla="*/ 5466945 h 5466945"/>
              <a:gd name="connsiteX8" fmla="*/ 0 w 24387176"/>
              <a:gd name="connsiteY8" fmla="*/ 5466945 h 546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7176" h="5466945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8869389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23FA03B-5C37-DA48-8571-A149C824F6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0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139368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0BE23F3-E5CF-084E-8ACD-443D91AE88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05779" y="794856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340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1FDB6C-806C-4135-BCBC-52AC466F48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1464500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8A2998F-5049-1746-BAE0-89403B9259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5779" y="794856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9261275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1372E2AF-0D5A-1246-B93A-D8631C6A62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2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5" y="730251"/>
            <a:ext cx="19052825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1E68B05-1CE0-3A43-9D27-682D924BE4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7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9093324" cy="265112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0CA894B-6867-8D4E-B48A-8A4A1815F6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41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rgbClr val="005A83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5A83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1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61" r:id="rId11"/>
    <p:sldLayoutId id="2147483670" r:id="rId12"/>
    <p:sldLayoutId id="2147483662" r:id="rId13"/>
    <p:sldLayoutId id="2147483668" r:id="rId14"/>
    <p:sldLayoutId id="2147483663" r:id="rId15"/>
    <p:sldLayoutId id="2147483669" r:id="rId16"/>
    <p:sldLayoutId id="2147483664" r:id="rId17"/>
    <p:sldLayoutId id="2147483665" r:id="rId18"/>
    <p:sldLayoutId id="2147483666" r:id="rId19"/>
    <p:sldLayoutId id="2147483667" r:id="rId20"/>
  </p:sldLayoutIdLst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jpeg"/><Relationship Id="rId7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4BDB1B-C0B9-4A3D-862F-7246D260B8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9800" dirty="0"/>
              <a:t>G2P Connect/MOSIP Integration</a:t>
            </a:r>
            <a:br>
              <a:rPr lang="en-US" dirty="0"/>
            </a:br>
            <a:r>
              <a:rPr lang="en-US" sz="3600" dirty="0"/>
              <a:t>Paul Makin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3F41FD9-E1B0-466E-B999-20F4C1B1DA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9</a:t>
            </a:r>
            <a:r>
              <a:rPr lang="en-US" baseline="30000" dirty="0"/>
              <a:t>th</a:t>
            </a:r>
            <a:r>
              <a:rPr lang="en-US" dirty="0"/>
              <a:t> March 2023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A304FD-7CAF-4D06-B5AC-16FD1757D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50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0FA6-3BB6-F02A-9A10-315D95B02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Beneficiary Receiving a Social Payment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95390-F361-0D84-37EC-B26EA1FE7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9FF4D5-4177-447F-B37E-BF2B2C6119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23" b="3723"/>
          <a:stretch/>
        </p:blipFill>
        <p:spPr>
          <a:xfrm>
            <a:off x="2687727" y="2672196"/>
            <a:ext cx="18145772" cy="1077075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3936A38-CFFA-7107-55A1-AA45B66847CF}"/>
              </a:ext>
            </a:extLst>
          </p:cNvPr>
          <p:cNvSpPr txBox="1"/>
          <p:nvPr/>
        </p:nvSpPr>
        <p:spPr>
          <a:xfrm>
            <a:off x="654523" y="9686285"/>
            <a:ext cx="289915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This can be done by submitting a bulk payment list to Mojaloop</a:t>
            </a:r>
          </a:p>
        </p:txBody>
      </p:sp>
    </p:spTree>
    <p:extLst>
      <p:ext uri="{BB962C8B-B14F-4D97-AF65-F5344CB8AC3E}">
        <p14:creationId xmlns:p14="http://schemas.microsoft.com/office/powerpoint/2010/main" val="2389632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D01BB-5DED-D607-7AB9-888E6C2AF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6DDB8-BCCF-44F6-73C0-27E5817BD8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619" y="3651249"/>
            <a:ext cx="21033938" cy="97917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Significant Progress</a:t>
            </a:r>
          </a:p>
          <a:p>
            <a:r>
              <a:rPr lang="en-US" dirty="0"/>
              <a:t>Mechanisms agreed between Mojaloop and MOSIP</a:t>
            </a:r>
          </a:p>
          <a:p>
            <a:r>
              <a:rPr lang="en-US" dirty="0" err="1"/>
              <a:t>Mifos</a:t>
            </a:r>
            <a:r>
              <a:rPr lang="en-US" dirty="0"/>
              <a:t>/Mojaloop integration brought current</a:t>
            </a:r>
          </a:p>
          <a:p>
            <a:r>
              <a:rPr lang="en-US" dirty="0"/>
              <a:t>OpenG2P already experienced in Mojaloop BAU</a:t>
            </a:r>
          </a:p>
          <a:p>
            <a:r>
              <a:rPr lang="en-US" dirty="0"/>
              <a:t>Bulk payments is now G2P-ready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Outstanding Items</a:t>
            </a:r>
          </a:p>
          <a:p>
            <a:r>
              <a:rPr lang="en-US" dirty="0"/>
              <a:t>Agree how a MOSIP token may be represented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Next Steps</a:t>
            </a:r>
          </a:p>
          <a:p>
            <a:r>
              <a:rPr lang="en-US" dirty="0"/>
              <a:t>Oracle enhancements</a:t>
            </a:r>
          </a:p>
          <a:p>
            <a:r>
              <a:rPr lang="en-US" dirty="0"/>
              <a:t>PoC/Pilot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0BFCB5-CCEF-1226-EB17-7DD96F702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343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31948D8-DB32-26E9-2997-B871AE61D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90DFF4-E405-E0D6-046C-A77D5EB57C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FAA4CC-80AB-0E57-DEA5-79F35E4CC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962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5C979-BE96-7177-DA09-C245E0DAE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PI-21 Workstream Readout</a:t>
            </a:r>
            <a:br>
              <a:rPr lang="en-US" dirty="0"/>
            </a:br>
            <a:r>
              <a:rPr lang="en-US" sz="6000" dirty="0"/>
              <a:t>Summary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2FD0CAA4-D131-BB0D-7D63-8F9BC63025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4683522"/>
              </p:ext>
            </p:extLst>
          </p:nvPr>
        </p:nvGraphicFramePr>
        <p:xfrm>
          <a:off x="1676400" y="3651250"/>
          <a:ext cx="21034374" cy="92714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7765312">
                  <a:extLst>
                    <a:ext uri="{9D8B030D-6E8A-4147-A177-3AD203B41FA5}">
                      <a16:colId xmlns:a16="http://schemas.microsoft.com/office/drawing/2014/main" val="3305132994"/>
                    </a:ext>
                  </a:extLst>
                </a:gridCol>
                <a:gridCol w="13269062">
                  <a:extLst>
                    <a:ext uri="{9D8B030D-6E8A-4147-A177-3AD203B41FA5}">
                      <a16:colId xmlns:a16="http://schemas.microsoft.com/office/drawing/2014/main" val="1190547108"/>
                    </a:ext>
                  </a:extLst>
                </a:gridCol>
              </a:tblGrid>
              <a:tr h="1152000">
                <a:tc>
                  <a:txBody>
                    <a:bodyPr/>
                    <a:lstStyle/>
                    <a:p>
                      <a:r>
                        <a:rPr lang="en-US" dirty="0"/>
                        <a:t>Workstream Name: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G2P Connect/MOSIP Integration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472003"/>
                  </a:ext>
                </a:extLst>
              </a:tr>
              <a:tr h="1152000">
                <a:tc>
                  <a:txBody>
                    <a:bodyPr/>
                    <a:lstStyle/>
                    <a:p>
                      <a:r>
                        <a:rPr lang="en-US" dirty="0"/>
                        <a:t>Roadmap Pillar: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Pillar 3, “Connect to Other Systems”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55880"/>
                  </a:ext>
                </a:extLst>
              </a:tr>
              <a:tr h="1152000">
                <a:tc>
                  <a:txBody>
                    <a:bodyPr/>
                    <a:lstStyle/>
                    <a:p>
                      <a:r>
                        <a:rPr lang="en-US" dirty="0"/>
                        <a:t>Lead: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Paul Makin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6495217"/>
                  </a:ext>
                </a:extLst>
              </a:tr>
              <a:tr h="1152000">
                <a:tc>
                  <a:txBody>
                    <a:bodyPr/>
                    <a:lstStyle/>
                    <a:p>
                      <a:r>
                        <a:rPr lang="en-US" dirty="0"/>
                        <a:t>Workstream Objectives: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Demonstrate the ability to send money to the account of someone registered with a MOSIP identity, without knowing any details of their account. ”Send money to ME, not my account”.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2248895"/>
                  </a:ext>
                </a:extLst>
              </a:tr>
              <a:tr h="1152000">
                <a:tc>
                  <a:txBody>
                    <a:bodyPr/>
                    <a:lstStyle/>
                    <a:p>
                      <a:r>
                        <a:rPr lang="en-US" dirty="0"/>
                        <a:t>Progress Against Objectives: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i="0" dirty="0"/>
                        <a:t>Agreements with MOSIP in place, high level design work complete. Need to develop the necessary ALS/oracle extensions, then go to PoC.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1476652"/>
                  </a:ext>
                </a:extLst>
              </a:tr>
              <a:tr h="1152000">
                <a:tc>
                  <a:txBody>
                    <a:bodyPr/>
                    <a:lstStyle/>
                    <a:p>
                      <a:r>
                        <a:rPr lang="en-US" dirty="0"/>
                        <a:t>Issues: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 friendly way of identifying someone with a MOSIP registration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59148"/>
                  </a:ext>
                </a:extLst>
              </a:tr>
              <a:tr h="1152000">
                <a:tc>
                  <a:txBody>
                    <a:bodyPr/>
                    <a:lstStyle/>
                    <a:p>
                      <a:r>
                        <a:rPr lang="en-US" i="1" dirty="0"/>
                        <a:t>(If not completed)</a:t>
                      </a:r>
                    </a:p>
                    <a:p>
                      <a:r>
                        <a:rPr lang="en-US" dirty="0"/>
                        <a:t>Plans for Next PI: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ALS/Oracle development, PoC.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9496056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B67248-C61A-4D05-958E-5217D6440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76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9C945-27DF-2297-3DBF-CEDACFCED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Mojaloop and the DPG Community: </a:t>
            </a:r>
            <a:br>
              <a:rPr lang="en-US" dirty="0"/>
            </a:br>
            <a:r>
              <a:rPr lang="en-US" dirty="0"/>
              <a:t>G2P Connect</a:t>
            </a:r>
          </a:p>
        </p:txBody>
      </p:sp>
      <p:pic>
        <p:nvPicPr>
          <p:cNvPr id="6" name="Picture 5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FDDD8A91-F46D-483C-88A8-DFAAFD82F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271" y="3381377"/>
            <a:ext cx="3657600" cy="1422400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C3217F42-3E36-3538-7FC4-04E798E439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9071" y="9579023"/>
            <a:ext cx="6604000" cy="3454400"/>
          </a:xfrm>
          <a:prstGeom prst="rect">
            <a:avLst/>
          </a:prstGeom>
        </p:spPr>
      </p:pic>
      <p:pic>
        <p:nvPicPr>
          <p:cNvPr id="12" name="Picture 11" descr="A picture containing logo&#10;&#10;Description automatically generated">
            <a:extLst>
              <a:ext uri="{FF2B5EF4-FFF2-40B4-BE49-F238E27FC236}">
                <a16:creationId xmlns:a16="http://schemas.microsoft.com/office/drawing/2014/main" id="{5655BE38-D40A-E245-D801-2C3E662F99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1071" y="7747609"/>
            <a:ext cx="5080000" cy="1600200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2098287C-8A91-B581-84A9-B76750BEA1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9157" b="36805"/>
          <a:stretch/>
        </p:blipFill>
        <p:spPr>
          <a:xfrm>
            <a:off x="13212129" y="3765150"/>
            <a:ext cx="4816356" cy="1157750"/>
          </a:xfrm>
          <a:prstGeom prst="rect">
            <a:avLst/>
          </a:prstGeom>
        </p:spPr>
      </p:pic>
      <p:pic>
        <p:nvPicPr>
          <p:cNvPr id="16" name="Picture 1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3FE08EF-1EDF-1E98-1DD8-6FE8716A4E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81871" y="5777663"/>
            <a:ext cx="4978400" cy="1066800"/>
          </a:xfrm>
          <a:prstGeom prst="rect">
            <a:avLst/>
          </a:prstGeom>
        </p:spPr>
      </p:pic>
      <p:pic>
        <p:nvPicPr>
          <p:cNvPr id="18" name="Picture 17" descr="Text, logo&#10;&#10;Description automatically generated">
            <a:extLst>
              <a:ext uri="{FF2B5EF4-FFF2-40B4-BE49-F238E27FC236}">
                <a16:creationId xmlns:a16="http://schemas.microsoft.com/office/drawing/2014/main" id="{E80C15BC-4864-2BD1-AF7E-CE38B9B521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867302" y="5707924"/>
            <a:ext cx="6226054" cy="1593778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1CECD027-E596-A32F-5E78-1A9E3C0D02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212129" y="7747609"/>
            <a:ext cx="4338484" cy="1492812"/>
          </a:xfrm>
          <a:prstGeom prst="rect">
            <a:avLst/>
          </a:prstGeom>
        </p:spPr>
      </p:pic>
      <p:pic>
        <p:nvPicPr>
          <p:cNvPr id="22" name="Picture 21" descr="Icon&#10;&#10;Description automatically generated">
            <a:extLst>
              <a:ext uri="{FF2B5EF4-FFF2-40B4-BE49-F238E27FC236}">
                <a16:creationId xmlns:a16="http://schemas.microsoft.com/office/drawing/2014/main" id="{8BA665D8-EBC9-A743-A9E3-7B7D99576F6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329449" y="10243341"/>
            <a:ext cx="2581716" cy="2558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781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E70CA-2F77-4C64-1DBC-BA5CC98C2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 Integrations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FE0B85-FBB3-3DDD-4A8A-56828A25E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 descr="A picture containing logo&#10;&#10;Description automatically generated">
            <a:extLst>
              <a:ext uri="{FF2B5EF4-FFF2-40B4-BE49-F238E27FC236}">
                <a16:creationId xmlns:a16="http://schemas.microsoft.com/office/drawing/2014/main" id="{D31ED0DF-A623-C902-A13F-9C333B5FCE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15642" y="9127110"/>
            <a:ext cx="5080000" cy="16002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36E677F-0D40-11ED-7A9F-AF18C524304C}"/>
              </a:ext>
            </a:extLst>
          </p:cNvPr>
          <p:cNvSpPr/>
          <p:nvPr/>
        </p:nvSpPr>
        <p:spPr>
          <a:xfrm>
            <a:off x="8527312" y="5366767"/>
            <a:ext cx="10930270" cy="26511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B8DCDDB5-2622-E45D-A8B3-45963F47E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8098" y="5907904"/>
            <a:ext cx="3657600" cy="1422400"/>
          </a:xfrm>
          <a:prstGeom prst="rect">
            <a:avLst/>
          </a:prstGeom>
        </p:spPr>
      </p:pic>
      <p:pic>
        <p:nvPicPr>
          <p:cNvPr id="6" name="Picture 5" descr="A picture containing company name&#10;&#10;Description automatically generated">
            <a:extLst>
              <a:ext uri="{FF2B5EF4-FFF2-40B4-BE49-F238E27FC236}">
                <a16:creationId xmlns:a16="http://schemas.microsoft.com/office/drawing/2014/main" id="{BCF931D8-AEB3-8305-6728-E08FBC9D9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04620" y="5907904"/>
            <a:ext cx="3657600" cy="1422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A98C66-CE01-908F-B127-7879263BE021}"/>
              </a:ext>
            </a:extLst>
          </p:cNvPr>
          <p:cNvSpPr txBox="1"/>
          <p:nvPr/>
        </p:nvSpPr>
        <p:spPr>
          <a:xfrm>
            <a:off x="8527312" y="5366767"/>
            <a:ext cx="14847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DFSPs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AF8CDC-D9A0-3645-84D8-E7177D53F625}"/>
              </a:ext>
            </a:extLst>
          </p:cNvPr>
          <p:cNvCxnSpPr>
            <a:stCxn id="5" idx="2"/>
          </p:cNvCxnSpPr>
          <p:nvPr/>
        </p:nvCxnSpPr>
        <p:spPr>
          <a:xfrm>
            <a:off x="10646898" y="7330304"/>
            <a:ext cx="2119586" cy="179680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60B5412-3A81-E031-A4C2-9B750831D1AF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15364291" y="7330304"/>
            <a:ext cx="1869129" cy="179680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0E837FF-F293-F5DF-4576-E4AAA2717C01}"/>
              </a:ext>
            </a:extLst>
          </p:cNvPr>
          <p:cNvSpPr txBox="1"/>
          <p:nvPr/>
        </p:nvSpPr>
        <p:spPr>
          <a:xfrm>
            <a:off x="3144923" y="12525289"/>
            <a:ext cx="20072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An Oracle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60D4BA2-794A-547D-6006-B956A0939252}"/>
              </a:ext>
            </a:extLst>
          </p:cNvPr>
          <p:cNvCxnSpPr>
            <a:cxnSpLocks/>
            <a:stCxn id="12" idx="3"/>
          </p:cNvCxnSpPr>
          <p:nvPr/>
        </p:nvCxnSpPr>
        <p:spPr>
          <a:xfrm flipH="1" flipV="1">
            <a:off x="3726006" y="9440932"/>
            <a:ext cx="2319592" cy="52025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AC7752A-5824-9799-E7D5-E1013DDB9CD4}"/>
              </a:ext>
            </a:extLst>
          </p:cNvPr>
          <p:cNvCxnSpPr>
            <a:cxnSpLocks/>
            <a:stCxn id="23" idx="2"/>
            <a:endCxn id="12" idx="0"/>
          </p:cNvCxnSpPr>
          <p:nvPr/>
        </p:nvCxnSpPr>
        <p:spPr>
          <a:xfrm flipH="1">
            <a:off x="4148564" y="5102015"/>
            <a:ext cx="6120" cy="254726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1708F6FF-6351-1BBD-8547-4992B253A10B}"/>
              </a:ext>
            </a:extLst>
          </p:cNvPr>
          <p:cNvSpPr txBox="1"/>
          <p:nvPr/>
        </p:nvSpPr>
        <p:spPr>
          <a:xfrm>
            <a:off x="2400037" y="4517240"/>
            <a:ext cx="35092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(The Other DPGs)</a:t>
            </a:r>
          </a:p>
        </p:txBody>
      </p:sp>
      <p:pic>
        <p:nvPicPr>
          <p:cNvPr id="12" name="Picture 11" descr="A group of people dancing&#10;&#10;Description automatically generated with medium confidence">
            <a:extLst>
              <a:ext uri="{FF2B5EF4-FFF2-40B4-BE49-F238E27FC236}">
                <a16:creationId xmlns:a16="http://schemas.microsoft.com/office/drawing/2014/main" id="{85A20605-2CEB-77FF-5101-A528B2B598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43" t="15312" r="41646" b="17890"/>
          <a:stretch/>
        </p:blipFill>
        <p:spPr>
          <a:xfrm>
            <a:off x="2251530" y="7649281"/>
            <a:ext cx="3794068" cy="4623809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F71BAF7-57BC-7A62-E234-F815BED6BF8E}"/>
              </a:ext>
            </a:extLst>
          </p:cNvPr>
          <p:cNvCxnSpPr>
            <a:cxnSpLocks/>
            <a:stCxn id="4" idx="1"/>
            <a:endCxn id="12" idx="3"/>
          </p:cNvCxnSpPr>
          <p:nvPr/>
        </p:nvCxnSpPr>
        <p:spPr>
          <a:xfrm flipH="1">
            <a:off x="6045598" y="9927210"/>
            <a:ext cx="5570044" cy="33976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9372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5F619-DFDF-E082-0357-F5CED05E5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Oracle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1B5F1-913D-37EB-A9E7-00A3308E4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We COULD use it in the conventional manner, routing via MSISDNs </a:t>
            </a:r>
            <a:r>
              <a:rPr lang="en-US" dirty="0" err="1"/>
              <a:t>etc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But Mojaloop Oracle technology is very flexible, so we can </a:t>
            </a:r>
            <a:r>
              <a:rPr lang="en-US"/>
              <a:t>take advantage </a:t>
            </a:r>
            <a:r>
              <a:rPr lang="en-US" dirty="0"/>
              <a:t>of that and even expand its functionality</a:t>
            </a:r>
          </a:p>
          <a:p>
            <a:pPr marL="0" indent="0">
              <a:buNone/>
            </a:pPr>
            <a:r>
              <a:rPr lang="en-US" dirty="0"/>
              <a:t>What if we tried to use it to route to PEOPLE, rather than wallets or bank accounts?</a:t>
            </a:r>
          </a:p>
          <a:p>
            <a:pPr marL="0" indent="0">
              <a:buNone/>
            </a:pPr>
            <a:r>
              <a:rPr lang="en-US" dirty="0"/>
              <a:t>MOSIP identifies people…and MOSIP is part of G2P Connect…so how about routing to MOSIP digital identities?</a:t>
            </a:r>
          </a:p>
          <a:p>
            <a:r>
              <a:rPr lang="en-US" dirty="0"/>
              <a:t>And do it in a way that makes MOSIP-based routing transparent to other DPGs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39456C-5A34-8E74-4C46-98B9DA183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40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FF4D9-221D-F5EC-5C3A-0208D1D7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MOSIP is Privacy Preserving</a:t>
            </a:r>
            <a:br>
              <a:rPr lang="en-US" dirty="0"/>
            </a:br>
            <a:r>
              <a:rPr lang="en-US" sz="5400" dirty="0"/>
              <a:t>Background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89FA-CA48-43AC-2268-42AE7BF81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digital identity service that preserves privacy. Let’s see how that works.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6915C-6A3D-BA6F-BF06-8C8F35AFA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34F7D1-84B8-F827-CF86-AFD7D2200C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41" t="4640" r="36246" b="77410"/>
          <a:stretch/>
        </p:blipFill>
        <p:spPr>
          <a:xfrm>
            <a:off x="6598416" y="6143626"/>
            <a:ext cx="10414966" cy="495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471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FF4D9-221D-F5EC-5C3A-0208D1D7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MOSIP is Privacy Preserving</a:t>
            </a:r>
            <a:br>
              <a:rPr lang="en-US" dirty="0"/>
            </a:br>
            <a:r>
              <a:rPr lang="en-US" sz="5400" dirty="0"/>
              <a:t>Background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89FA-CA48-43AC-2268-42AE7BF81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digital identity service that preserves privacy. Let’s see how that works.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6915C-6A3D-BA6F-BF06-8C8F35AFA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4D98B5-58B7-4D85-0BB8-9471A74D7E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74" t="27069" r="11986" b="37052"/>
          <a:stretch/>
        </p:blipFill>
        <p:spPr>
          <a:xfrm>
            <a:off x="5403780" y="5084124"/>
            <a:ext cx="12709376" cy="8358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192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FF4D9-221D-F5EC-5C3A-0208D1D79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MOSIP is Privacy Preserving</a:t>
            </a:r>
            <a:br>
              <a:rPr lang="en-US" dirty="0"/>
            </a:br>
            <a:r>
              <a:rPr lang="en-US" sz="5400" dirty="0"/>
              <a:t>Background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289FA-CA48-43AC-2268-42AE7BF81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 digital identity service that preserves privacy. Let’s see how that works.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36915C-6A3D-BA6F-BF06-8C8F35AFA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8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9EBD41-7A11-4335-FA75-4B827DD084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52" t="66179" r="13555" b="4896"/>
          <a:stretch/>
        </p:blipFill>
        <p:spPr>
          <a:xfrm>
            <a:off x="5185054" y="5056621"/>
            <a:ext cx="14423466" cy="7929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747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0FA6-3BB6-F02A-9A10-315D95B02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/>
              <a:t>MOSIP Citizen Registering with OpenG2P</a:t>
            </a:r>
            <a:br>
              <a:rPr lang="en-US" sz="7200" dirty="0"/>
            </a:br>
            <a:r>
              <a:rPr lang="en-US" sz="4800" dirty="0"/>
              <a:t>OpenG2P and the Mojaloop Oracle</a:t>
            </a:r>
            <a:endParaRPr lang="en-US" sz="7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795390-F361-0D84-37EC-B26EA1FE7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2FBDF3-D51E-AAF5-DEB8-03315642D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2107" y="3442080"/>
            <a:ext cx="16884893" cy="963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961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Flow_SignoffStatus xmlns="19756208-3aa5-4e5b-ba39-e2467923fefb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F9681F2C6070D4D9D7CF96744C21FDA" ma:contentTypeVersion="14" ma:contentTypeDescription="Create a new document." ma:contentTypeScope="" ma:versionID="a049fb5e5fed3e92ca5c6aad21e9c934">
  <xsd:schema xmlns:xsd="http://www.w3.org/2001/XMLSchema" xmlns:xs="http://www.w3.org/2001/XMLSchema" xmlns:p="http://schemas.microsoft.com/office/2006/metadata/properties" xmlns:ns2="7e2a2b53-9624-457c-8eb2-da5ba69a0a83" xmlns:ns3="19756208-3aa5-4e5b-ba39-e2467923fefb" targetNamespace="http://schemas.microsoft.com/office/2006/metadata/properties" ma:root="true" ma:fieldsID="5ab3ac938def893f3d0d1f0eab2f5501" ns2:_="" ns3:_="">
    <xsd:import namespace="7e2a2b53-9624-457c-8eb2-da5ba69a0a83"/>
    <xsd:import namespace="19756208-3aa5-4e5b-ba39-e2467923fef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LengthInSeconds" minOccurs="0"/>
                <xsd:element ref="ns3:_Flow_Signoff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2a2b53-9624-457c-8eb2-da5ba69a0a8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9756208-3aa5-4e5b-ba39-e2467923fef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_Flow_SignoffStatus" ma:index="21" nillable="true" ma:displayName="Sign-off status" ma:internalName="Sign_x002d_off_x0020_status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E880100-AD93-4165-9435-CF4F80F1243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D56013-FFA3-4AA5-BFCF-7C4A0141612A}">
  <ds:schemaRefs>
    <ds:schemaRef ds:uri="19756208-3aa5-4e5b-ba39-e2467923fefb"/>
    <ds:schemaRef ds:uri="7e2a2b53-9624-457c-8eb2-da5ba69a0a8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D59B936-925B-4A2B-870E-A3DC8799289C}">
  <ds:schemaRefs>
    <ds:schemaRef ds:uri="19756208-3aa5-4e5b-ba39-e2467923fefb"/>
    <ds:schemaRef ds:uri="7e2a2b53-9624-457c-8eb2-da5ba69a0a8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7659</TotalTime>
  <Words>391</Words>
  <Application>Microsoft Macintosh PowerPoint</Application>
  <PresentationFormat>Custom</PresentationFormat>
  <Paragraphs>61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G2P Connect/MOSIP Integration Paul Makin</vt:lpstr>
      <vt:lpstr>PI-21 Workstream Readout Summary</vt:lpstr>
      <vt:lpstr>Mojaloop and the DPG Community:  G2P Connect</vt:lpstr>
      <vt:lpstr>Direct Integrations</vt:lpstr>
      <vt:lpstr>The Oracle</vt:lpstr>
      <vt:lpstr>MOSIP is Privacy Preserving Background</vt:lpstr>
      <vt:lpstr>MOSIP is Privacy Preserving Background</vt:lpstr>
      <vt:lpstr>MOSIP is Privacy Preserving Background</vt:lpstr>
      <vt:lpstr>MOSIP Citizen Registering with OpenG2P OpenG2P and the Mojaloop Oracle</vt:lpstr>
      <vt:lpstr>Beneficiary Receiving a Social Payment</vt:lpstr>
      <vt:lpstr>Status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Tudor Vedeanu</dc:creator>
  <cp:lastModifiedBy>Paul Makin</cp:lastModifiedBy>
  <cp:revision>43</cp:revision>
  <cp:lastPrinted>2022-11-07T21:45:41Z</cp:lastPrinted>
  <dcterms:created xsi:type="dcterms:W3CDTF">2020-01-08T21:13:28Z</dcterms:created>
  <dcterms:modified xsi:type="dcterms:W3CDTF">2023-03-09T08:35:46Z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0x0101009F9681F2C6070D4D9D7CF96744C21FDA</vt:lpwstr>
  </property>
</Properties>
</file>

<file path=docProps/thumbnail.jpeg>
</file>